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1" r:id="rId2"/>
    <p:sldId id="290" r:id="rId3"/>
    <p:sldId id="327" r:id="rId4"/>
    <p:sldId id="277" r:id="rId5"/>
    <p:sldId id="278" r:id="rId6"/>
    <p:sldId id="279" r:id="rId7"/>
    <p:sldId id="28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92" r:id="rId18"/>
    <p:sldId id="318" r:id="rId19"/>
    <p:sldId id="293" r:id="rId20"/>
    <p:sldId id="294" r:id="rId21"/>
    <p:sldId id="296" r:id="rId22"/>
    <p:sldId id="298" r:id="rId23"/>
    <p:sldId id="297" r:id="rId24"/>
    <p:sldId id="307" r:id="rId25"/>
    <p:sldId id="299" r:id="rId26"/>
    <p:sldId id="324" r:id="rId27"/>
    <p:sldId id="300" r:id="rId28"/>
    <p:sldId id="301" r:id="rId29"/>
    <p:sldId id="302" r:id="rId30"/>
    <p:sldId id="303" r:id="rId31"/>
    <p:sldId id="305" r:id="rId32"/>
    <p:sldId id="306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9" r:id="rId44"/>
    <p:sldId id="320" r:id="rId45"/>
    <p:sldId id="321" r:id="rId46"/>
    <p:sldId id="322" r:id="rId47"/>
    <p:sldId id="323" r:id="rId48"/>
    <p:sldId id="326" r:id="rId49"/>
    <p:sldId id="328" r:id="rId50"/>
    <p:sldId id="325" r:id="rId51"/>
  </p:sldIdLst>
  <p:sldSz cx="9144000" cy="6858000" type="screen4x3"/>
  <p:notesSz cx="6807200" cy="99393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6B8D6"/>
    <a:srgbClr val="006600"/>
    <a:srgbClr val="99CC00"/>
    <a:srgbClr val="99FF33"/>
    <a:srgbClr val="008000"/>
    <a:srgbClr val="003399"/>
    <a:srgbClr val="BDD2F2"/>
    <a:srgbClr val="D4E3F7"/>
    <a:srgbClr val="DDDDDD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5" autoAdjust="0"/>
    <p:restoredTop sz="81115" autoAdjust="0"/>
  </p:normalViewPr>
  <p:slideViewPr>
    <p:cSldViewPr snapToGrid="0">
      <p:cViewPr>
        <p:scale>
          <a:sx n="70" d="100"/>
          <a:sy n="70" d="100"/>
        </p:scale>
        <p:origin x="-139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ADCB-4976-45E0-9979-62247A5D46CE}" type="datetimeFigureOut">
              <a:rPr kumimoji="1" lang="ja-JP" altLang="en-US" smtClean="0"/>
              <a:pPr/>
              <a:t>2016/10/4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B9AA-EEDB-471D-A659-F10F8E336C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784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C94BA-4CA7-451E-A6A8-ACFE9D8A8DD7}" type="slidenum">
              <a:rPr lang="en-GB" altLang="en-US"/>
              <a:pPr>
                <a:defRPr/>
              </a:pPr>
              <a:t>&lt;#&gt;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1348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9121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職場で気づける</a:t>
            </a:r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19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615591-9849-41F7-A9AC-4A45F55F7E3D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72688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高血圧</a:t>
            </a:r>
            <a:endParaRPr lang="en-US" altLang="ja-JP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615591-9849-41F7-A9AC-4A45F55F7E3D}" type="slidenum">
              <a:rPr lang="en-GB" altLang="en-US" sz="1200" b="0">
                <a:solidFill>
                  <a:schemeClr val="tx1"/>
                </a:solidFill>
              </a:rPr>
              <a:pPr/>
              <a:t>26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72688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29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615591-9849-41F7-A9AC-4A45F55F7E3D}" type="slidenum">
              <a:rPr lang="en-GB" altLang="en-US" sz="1200" b="0">
                <a:solidFill>
                  <a:schemeClr val="tx1"/>
                </a:solidFill>
              </a:rPr>
              <a:pPr/>
              <a:t>33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72688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39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615591-9849-41F7-A9AC-4A45F55F7E3D}" type="slidenum">
              <a:rPr lang="en-GB" altLang="en-US" sz="1200" b="0">
                <a:solidFill>
                  <a:schemeClr val="tx1"/>
                </a:solidFill>
              </a:rPr>
              <a:pPr/>
              <a:t>44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72688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49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50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4615591-9849-41F7-A9AC-4A45F55F7E3D}" type="slidenum">
              <a:rPr lang="en-GB" altLang="en-US" sz="1200" b="0">
                <a:solidFill>
                  <a:schemeClr val="tx1"/>
                </a:solidFill>
              </a:rPr>
              <a:pPr/>
              <a:t>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7268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F364659-104D-41DC-9131-20C478C5051A}" type="slidenum">
              <a:rPr lang="en-GB" altLang="en-US" sz="1200" b="0">
                <a:solidFill>
                  <a:schemeClr val="tx1"/>
                </a:solidFill>
              </a:rPr>
              <a:pPr/>
              <a:t>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7701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irc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38588"/>
            <a:ext cx="37306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4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735263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685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38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7275" y="327025"/>
            <a:ext cx="1736725" cy="5249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100" y="327025"/>
            <a:ext cx="5057775" cy="5249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144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8763" y="1538288"/>
            <a:ext cx="616585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="" xmlns:p14="http://schemas.microsoft.com/office/powerpoint/2010/main" val="327524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55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18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658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83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25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20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82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936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059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circle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763" y="1538288"/>
            <a:ext cx="6165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327025"/>
            <a:ext cx="6946900" cy="10175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1371600" y="6324600"/>
            <a:ext cx="1365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3399"/>
                </a:solidFill>
              </a:rPr>
              <a:t>www.company.com</a:t>
            </a:r>
            <a:endParaRPr lang="fr-FR" altLang="en-US">
              <a:solidFill>
                <a:srgbClr val="003399"/>
              </a:solidFill>
            </a:endParaRPr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vanmat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vanmat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gi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gi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gi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gi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6169" y="1860808"/>
            <a:ext cx="7312025" cy="1074737"/>
          </a:xfrm>
        </p:spPr>
        <p:txBody>
          <a:bodyPr/>
          <a:lstStyle/>
          <a:p>
            <a:pPr eaLnBrk="1" hangingPunct="1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認知症サポーター養成講座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Company LOGO</a:t>
            </a:r>
            <a:endParaRPr lang="fr-FR" altLang="en-US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6169" y="2344029"/>
            <a:ext cx="7239000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1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1" lang="ja-JP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uLnTx/>
                <a:uFillTx/>
                <a:latin typeface="Calibri"/>
                <a:ea typeface="ＭＳ Ｐゴシック"/>
                <a:cs typeface="+mn-cs"/>
              </a:rPr>
              <a:t>～認知症を学び地域で支え</a:t>
            </a:r>
            <a:r>
              <a:rPr lang="ja-JP" altLang="en-US" dirty="0" smtClean="0">
                <a:solidFill>
                  <a:srgbClr val="696464"/>
                </a:solidFill>
                <a:latin typeface="Calibri"/>
                <a:ea typeface="ＭＳ Ｐゴシック"/>
              </a:rPr>
              <a:t>よう</a:t>
            </a:r>
            <a:r>
              <a:rPr kumimoji="1" lang="ja-JP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696464"/>
                </a:solidFill>
                <a:uLnTx/>
                <a:uFillTx/>
                <a:latin typeface="Calibri"/>
                <a:ea typeface="ＭＳ Ｐゴシック"/>
                <a:cs typeface="+mn-cs"/>
              </a:rPr>
              <a:t>～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3790" y="3106029"/>
            <a:ext cx="866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平成</a:t>
            </a:r>
            <a:r>
              <a:rPr lang="en-US" altLang="ja-JP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※※</a:t>
            </a:r>
            <a:r>
              <a:rPr lang="ja-JP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年</a:t>
            </a:r>
            <a:r>
              <a:rPr lang="en-US" altLang="ja-JP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※</a:t>
            </a:r>
            <a:r>
              <a:rPr lang="ja-JP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月</a:t>
            </a:r>
            <a:r>
              <a:rPr lang="en-US" altLang="ja-JP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※</a:t>
            </a:r>
            <a:r>
              <a:rPr lang="ja-JP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日（</a:t>
            </a:r>
            <a:r>
              <a:rPr lang="en-US" altLang="ja-JP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※</a:t>
            </a:r>
            <a:r>
              <a:rPr lang="ja-JP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）</a:t>
            </a:r>
            <a:endParaRPr lang="en-US" altLang="ja-JP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983659"/>
            <a:ext cx="58995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G丸ｺﾞｼｯｸM-PRO" pitchFamily="50" charset="-128"/>
              </a:rPr>
              <a:t>（福井県、福井県認知症キャラバン・メイト協議会　制作）</a:t>
            </a:r>
            <a:endParaRPr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ea typeface="HG丸ｺﾞｼｯｸM-PRO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G丸ｺﾞｼｯｸM-PRO" pitchFamily="50" charset="-128"/>
              </a:rPr>
              <a:t>※</a:t>
            </a:r>
            <a:r>
              <a:rPr lang="ja-JP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G丸ｺﾞｼｯｸM-PRO" pitchFamily="50" charset="-128"/>
              </a:rPr>
              <a:t>福井県パンフレット「みんなで支えよう認知症」との併用を基本とします。</a:t>
            </a:r>
            <a:endParaRPr lang="ja-JP" altLang="en-US" sz="1600" dirty="0" smtClean="0">
              <a:solidFill>
                <a:schemeClr val="tx1">
                  <a:lumMod val="50000"/>
                  <a:lumOff val="50000"/>
                </a:schemeClr>
              </a:solidFill>
              <a:ea typeface="HG丸ｺﾞｼｯｸM-PRO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 smtClean="0">
                <a:solidFill>
                  <a:srgbClr val="000000"/>
                </a:solidFill>
              </a:rPr>
              <a:pPr algn="r" eaLnBrk="1" hangingPunct="1"/>
              <a:t>1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認知症の種類</a:t>
            </a:r>
            <a:r>
              <a:rPr lang="ja-JP" altLang="en-US" sz="36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①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74701" y="1557338"/>
            <a:ext cx="8214554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アルツハイマー型認知症</a:t>
            </a: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（全体の約５０％）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・・・脳の細胞がゆっくり死んで小さくなる。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脳血管性認知症</a:t>
            </a: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（全体の約</a:t>
            </a:r>
            <a:r>
              <a:rPr kumimoji="1" lang="en-US" altLang="ja-JP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～２０％）　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・・・脳の血管がつまって一部の細胞が死ぬ。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レビー小体型認知症</a:t>
            </a:r>
            <a:r>
              <a:rPr lang="ja-JP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全体の</a:t>
            </a:r>
            <a:r>
              <a:rPr lang="ja-JP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en-US" altLang="ja-JP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～２０％</a:t>
            </a:r>
            <a:r>
              <a:rPr lang="ja-JP" altLang="en-US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　</a:t>
            </a:r>
            <a:endParaRPr kumimoji="1" lang="en-US" altLang="ja-JP" sz="1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　　　　　　　　　 　</a:t>
            </a: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・・・脳の神経細胞の中に、ある種のタンパク質</a:t>
            </a:r>
            <a:endParaRPr kumimoji="1" lang="en-US" altLang="ja-JP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                                    が現れることによって起こります。</a:t>
            </a:r>
            <a:endParaRPr kumimoji="1" lang="en-US" altLang="ja-JP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G丸ｺﾞｼｯｸM-PRO" pitchFamily="50" charset="-128"/>
              </a:rPr>
              <a:t>　　　　　　　　　　　　</a:t>
            </a: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2" name="Picture 5" descr="アルツハイマーMR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01" y="4934937"/>
            <a:ext cx="1631597" cy="1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正常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48" y="4919807"/>
            <a:ext cx="2155568" cy="17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梗塞脳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57" y="4958269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22382" y="4588887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>
                <a:ea typeface="HG丸ｺﾞｼｯｸM-PRO" pitchFamily="50" charset="-128"/>
              </a:rPr>
              <a:t>正常な脳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08400" y="4598289"/>
            <a:ext cx="215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>
                <a:ea typeface="HG丸ｺﾞｼｯｸM-PRO" pitchFamily="50" charset="-128"/>
              </a:rPr>
              <a:t>アルツハイマー病の脳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09557" y="4588887"/>
            <a:ext cx="18716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400" b="1" dirty="0">
                <a:ea typeface="HG丸ｺﾞｼｯｸM-PRO" pitchFamily="50" charset="-128"/>
              </a:rPr>
              <a:t>脳梗塞の脳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6623841" y="5471746"/>
            <a:ext cx="504825" cy="1122503"/>
            <a:chOff x="6948488" y="5013325"/>
            <a:chExt cx="504825" cy="1295400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948488" y="5013325"/>
              <a:ext cx="504825" cy="358775"/>
            </a:xfrm>
            <a:prstGeom prst="rightArrow">
              <a:avLst>
                <a:gd name="adj1" fmla="val 50000"/>
                <a:gd name="adj2" fmla="val 3517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16200000">
              <a:off x="6949281" y="5877719"/>
              <a:ext cx="574675" cy="287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0"/>
            <a:ext cx="1023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10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22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認知症の種類②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1200" y="1670921"/>
            <a:ext cx="8165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★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若年性認知症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・６４歳以下で発症する認知症。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・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退職することになったり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→　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【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経済的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】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負担 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大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・介護が長期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になったり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 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→　　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【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精神的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】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負担 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大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少なくとも、</a:t>
            </a:r>
            <a:r>
              <a:rPr lang="ja-JP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約４万人はいるといわれている。</a:t>
            </a: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★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軽度認知障害（　ＭＣＩ　）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・認知症の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予備軍（正常と認知症の中間）。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・数年後に認知症になる可能性が高い。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34" y="4750744"/>
            <a:ext cx="1988979" cy="17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0"/>
            <a:ext cx="1023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11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54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65145"/>
            <a:ext cx="6946900" cy="1017588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認知症の症状は？（中核症状）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41300" y="1811018"/>
            <a:ext cx="9057481" cy="51595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記憶障害とは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・・（記銘・再生・保持ができない）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・体験の全体を忘れる、同じことを繰り返す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②見当識障害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・・（時間・場所・人など）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・時間や場所、人間関係が分からなくなる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障害の進行順：時間→空間→人物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③理解・判断力の低下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 （失認・失語・失行）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・考えるスピードが遅くなるなどの症状 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④実行機能障害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・・（意思の決定や計画の立案と実行）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・計画を立て実行することができなくなる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9558"/>
            <a:ext cx="102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12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82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62933"/>
            <a:ext cx="6946900" cy="1023258"/>
          </a:xfrm>
        </p:spPr>
        <p:txBody>
          <a:bodyPr anchor="ctr"/>
          <a:lstStyle/>
          <a:p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認知症の症状は？（周辺症状）</a:t>
            </a:r>
            <a: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</a:t>
            </a:r>
            <a: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【</a:t>
            </a:r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行動・心理障害</a:t>
            </a:r>
            <a: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】</a:t>
            </a:r>
            <a:endParaRPr lang="en-US" altLang="en-US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877719"/>
            <a:ext cx="8839201" cy="457767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・妄想</a:t>
            </a:r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･･･ものを盗られ妄想など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・幻覚</a:t>
            </a:r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･･･見えないものが見える、</a:t>
            </a:r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・徘徊</a:t>
            </a:r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･･･あてもなく歩き回る</a:t>
            </a: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・人格変化　　・暴力行為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異食、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過食　・うつ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・睡眠障害　など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9558"/>
            <a:ext cx="102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664200" y="3933031"/>
            <a:ext cx="3479800" cy="3064670"/>
            <a:chOff x="5664200" y="3933030"/>
            <a:chExt cx="3479800" cy="30646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3933030"/>
              <a:ext cx="3479800" cy="306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6058693" y="4508500"/>
              <a:ext cx="26908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本人の性格や</a:t>
              </a:r>
              <a:endPara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環境、人間関係など</a:t>
              </a:r>
              <a:endPara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様々な要因が</a:t>
              </a:r>
              <a:endPara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からみあい現れる。</a:t>
              </a:r>
              <a:endPara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13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79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症状のイメージ図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14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395785" y="1487605"/>
            <a:ext cx="8748215" cy="5199797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1705969" y="2735536"/>
            <a:ext cx="6073255" cy="26553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1992572" y="195163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不眠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507242" y="3878238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拒否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850710" y="2679511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暴力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1426192" y="4879074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徘徊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2738649" y="5359022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幻覚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7640472" y="4201236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異食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7779224" y="300250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暴言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6673755" y="4981432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不穏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6334835" y="194025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妄想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円/楕円 27"/>
          <p:cNvSpPr/>
          <p:nvPr/>
        </p:nvSpPr>
        <p:spPr bwMode="auto">
          <a:xfrm>
            <a:off x="5381768" y="5381767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焦燥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4060210" y="5520519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不安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CCE6C0"/>
              </a:clrFrom>
              <a:clrTo>
                <a:srgbClr val="CCE6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17"/>
          <a:stretch/>
        </p:blipFill>
        <p:spPr bwMode="auto">
          <a:xfrm>
            <a:off x="6278632" y="1352594"/>
            <a:ext cx="2865368" cy="17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/>
          <p:cNvSpPr txBox="1"/>
          <p:nvPr/>
        </p:nvSpPr>
        <p:spPr bwMode="auto">
          <a:xfrm>
            <a:off x="2893324" y="1692321"/>
            <a:ext cx="36712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周辺症状　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BPSD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kumimoji="1" lang="ja-JP" altLang="en-US" sz="2000" b="0" dirty="0" smtClean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認知症の行動・心理状況</a:t>
            </a:r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2784143" y="4465091"/>
            <a:ext cx="3903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認知症の中核症状</a:t>
            </a:r>
            <a:endParaRPr kumimoji="1" lang="en-US" altLang="ja-JP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2142697" y="3330054"/>
            <a:ext cx="2577152" cy="540000"/>
          </a:xfrm>
          <a:prstGeom prst="roundRect">
            <a:avLst/>
          </a:prstGeom>
          <a:solidFill>
            <a:srgbClr val="96B8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記憶障害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2144972" y="3960124"/>
            <a:ext cx="2577152" cy="540000"/>
          </a:xfrm>
          <a:prstGeom prst="roundRect">
            <a:avLst/>
          </a:prstGeom>
          <a:solidFill>
            <a:srgbClr val="96B8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0" spc="-15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失認･失語･失行</a:t>
            </a:r>
            <a:endParaRPr kumimoji="0" lang="en-US" altLang="ja-JP" sz="28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4778988" y="3332328"/>
            <a:ext cx="2577152" cy="540000"/>
          </a:xfrm>
          <a:prstGeom prst="roundRect">
            <a:avLst/>
          </a:prstGeom>
          <a:solidFill>
            <a:srgbClr val="96B8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見当識障害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4781263" y="3962398"/>
            <a:ext cx="2577152" cy="540000"/>
          </a:xfrm>
          <a:prstGeom prst="roundRect">
            <a:avLst/>
          </a:prstGeom>
          <a:solidFill>
            <a:srgbClr val="96B8D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実行機能障害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5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62933"/>
            <a:ext cx="6946900" cy="1017588"/>
          </a:xfrm>
        </p:spPr>
        <p:txBody>
          <a:bodyPr anchor="ctr"/>
          <a:lstStyle/>
          <a:p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老化による「もの忘れ」と</a:t>
            </a:r>
            <a: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</a:t>
            </a:r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認知症による「記憶障害」との違い</a:t>
            </a:r>
            <a:endParaRPr lang="en-US" altLang="en-US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390587" y="1746930"/>
            <a:ext cx="8507288" cy="2438638"/>
          </a:xfrm>
          <a:prstGeom prst="roundRect">
            <a:avLst>
              <a:gd name="adj" fmla="val 6368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老化による「もの忘れ」</a:t>
            </a:r>
          </a:p>
          <a:p>
            <a:pPr>
              <a:buNone/>
            </a:pP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・体験の一部を忘れる。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もの忘れを自覚している。</a:t>
            </a:r>
          </a:p>
          <a:p>
            <a:pPr>
              <a:buNone/>
            </a:pP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（例）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朝ごはんに食べた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を忘れている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endParaRPr lang="en-US" altLang="ja-JP" sz="1100" b="1" dirty="0" smtClean="0">
              <a:solidFill>
                <a:schemeClr val="tx1"/>
              </a:solidFill>
              <a:latin typeface="HGP平成丸ｺﾞｼｯｸ体W4" pitchFamily="50" charset="-128"/>
              <a:ea typeface="HGP平成丸ｺﾞｼｯｸ体W4" pitchFamily="50" charset="-128"/>
            </a:endParaRPr>
          </a:p>
        </p:txBody>
      </p:sp>
      <p:sp>
        <p:nvSpPr>
          <p:cNvPr id="8" name="AutoShape 12"/>
          <p:cNvSpPr txBox="1">
            <a:spLocks noChangeArrowheads="1"/>
          </p:cNvSpPr>
          <p:nvPr/>
        </p:nvSpPr>
        <p:spPr bwMode="auto">
          <a:xfrm>
            <a:off x="395536" y="4302605"/>
            <a:ext cx="8507288" cy="2384834"/>
          </a:xfrm>
          <a:prstGeom prst="roundRect">
            <a:avLst>
              <a:gd name="adj" fmla="val 686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</a:t>
            </a:r>
            <a:r>
              <a:rPr lang="ja-JP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よる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記憶の障害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体験そのものを忘れる。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もの忘れを自覚していない。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（例）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朝ごはんを食べた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を忘れている。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GP平成丸ｺﾞｼｯｸ体W4" pitchFamily="50" charset="-128"/>
              <a:ea typeface="HGP平成丸ｺﾞｼｯｸ体W4" pitchFamily="50" charset="-128"/>
              <a:cs typeface="+mn-cs"/>
            </a:endParaRPr>
          </a:p>
        </p:txBody>
      </p:sp>
      <p:sp>
        <p:nvSpPr>
          <p:cNvPr id="11" name="八角形 10"/>
          <p:cNvSpPr/>
          <p:nvPr/>
        </p:nvSpPr>
        <p:spPr bwMode="auto">
          <a:xfrm>
            <a:off x="5400077" y="1874371"/>
            <a:ext cx="3364408" cy="822305"/>
          </a:xfrm>
          <a:prstGeom prst="octagon">
            <a:avLst/>
          </a:prstGeom>
          <a:solidFill>
            <a:srgbClr val="00B0F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正常な老化現象</a:t>
            </a:r>
          </a:p>
        </p:txBody>
      </p:sp>
      <p:sp>
        <p:nvSpPr>
          <p:cNvPr id="12" name="八角形 11"/>
          <p:cNvSpPr/>
          <p:nvPr/>
        </p:nvSpPr>
        <p:spPr bwMode="auto">
          <a:xfrm>
            <a:off x="5474651" y="4420305"/>
            <a:ext cx="3292401" cy="822305"/>
          </a:xfrm>
          <a:prstGeom prst="octagon">
            <a:avLst/>
          </a:prstGeom>
          <a:solidFill>
            <a:srgbClr val="00B0F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病気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5400000" flipV="1">
            <a:off x="7034082" y="5452395"/>
            <a:ext cx="504825" cy="469771"/>
          </a:xfrm>
          <a:prstGeom prst="flowChartDelay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6264906" y="5272547"/>
            <a:ext cx="2428304" cy="685006"/>
            <a:chOff x="6227763" y="5949950"/>
            <a:chExt cx="2232025" cy="685006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227763" y="6112271"/>
              <a:ext cx="720725" cy="36036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7380288" y="5949950"/>
              <a:ext cx="1079500" cy="685006"/>
            </a:xfrm>
            <a:prstGeom prst="rightArrow">
              <a:avLst>
                <a:gd name="adj1" fmla="val 49778"/>
                <a:gd name="adj2" fmla="val 7304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195899" y="2713878"/>
            <a:ext cx="2339975" cy="647700"/>
            <a:chOff x="6156176" y="3465388"/>
            <a:chExt cx="2339975" cy="647700"/>
          </a:xfrm>
        </p:grpSpPr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6156176" y="3465388"/>
              <a:ext cx="2339975" cy="647700"/>
            </a:xfrm>
            <a:prstGeom prst="rightArrow">
              <a:avLst>
                <a:gd name="adj1" fmla="val 50000"/>
                <a:gd name="adj2" fmla="val 8615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5400000" flipV="1">
              <a:off x="7105043" y="3491458"/>
              <a:ext cx="215900" cy="452684"/>
            </a:xfrm>
            <a:prstGeom prst="flowChartDelay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" name="円/楕円 1"/>
            <p:cNvSpPr/>
            <p:nvPr/>
          </p:nvSpPr>
          <p:spPr bwMode="auto">
            <a:xfrm>
              <a:off x="6548228" y="3688732"/>
              <a:ext cx="196947" cy="2010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7547034" y="3737048"/>
              <a:ext cx="196947" cy="2010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7898791" y="3655638"/>
              <a:ext cx="196947" cy="2010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9558"/>
            <a:ext cx="102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15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916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6529"/>
            <a:ext cx="6946900" cy="1040267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認知症は治るの？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898525" y="1704771"/>
            <a:ext cx="7626043" cy="788125"/>
          </a:xfrm>
        </p:spPr>
        <p:txBody>
          <a:bodyPr/>
          <a:lstStyle/>
          <a:p>
            <a:pPr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早期発見・早期治療が大事！</a:t>
            </a:r>
          </a:p>
          <a:p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03200" y="2492896"/>
            <a:ext cx="8778568" cy="3686678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早期に治療やケアをすれば、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○症状を和らげたり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○薬で進行を遅らせることができる。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○治る病気や一時的な症状の場合があります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（脳腫瘍、慢性硬膜下血腫、ホルモン異常、不適切な薬　など）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○昔を思い出させることも大事な治療法</a:t>
            </a:r>
          </a:p>
          <a:p>
            <a:pPr algn="ctr"/>
            <a:endParaRPr kumimoji="1" lang="ja-JP" altLang="en-US" sz="9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CCE6C0"/>
              </a:clrFrom>
              <a:clrTo>
                <a:srgbClr val="CCE6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37" y="1670921"/>
            <a:ext cx="2104731" cy="26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629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16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15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早期治療による進行の違い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14444" y="6400800"/>
            <a:ext cx="3042953" cy="27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認知症サポート医養成研修資料より</a:t>
            </a:r>
            <a:endParaRPr kumimoji="1" lang="ja-JP" altLang="en-US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17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85445" y="1847850"/>
            <a:ext cx="8091805" cy="4475163"/>
            <a:chOff x="385445" y="1847850"/>
            <a:chExt cx="8091805" cy="4475163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431925" y="2060575"/>
              <a:ext cx="6983413" cy="410368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ja-JP" altLang="en-US" sz="1800">
                <a:solidFill>
                  <a:srgbClr val="993300"/>
                </a:solidFill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4993879" y="2865105"/>
              <a:ext cx="1432322" cy="2276808"/>
            </a:xfrm>
            <a:prstGeom prst="line">
              <a:avLst/>
            </a:prstGeom>
            <a:noFill/>
            <a:ln w="1016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511425" y="2732087"/>
              <a:ext cx="4964906" cy="1258093"/>
            </a:xfrm>
            <a:custGeom>
              <a:avLst/>
              <a:gdLst>
                <a:gd name="T0" fmla="*/ 0 w 3311"/>
                <a:gd name="T1" fmla="*/ 2147483647 h 756"/>
                <a:gd name="T2" fmla="*/ 2147483647 w 3311"/>
                <a:gd name="T3" fmla="*/ 2147483647 h 756"/>
                <a:gd name="T4" fmla="*/ 2147483647 w 3311"/>
                <a:gd name="T5" fmla="*/ 2147483647 h 756"/>
                <a:gd name="T6" fmla="*/ 0 60000 65536"/>
                <a:gd name="T7" fmla="*/ 0 60000 65536"/>
                <a:gd name="T8" fmla="*/ 0 60000 65536"/>
                <a:gd name="T9" fmla="*/ 0 w 3311"/>
                <a:gd name="T10" fmla="*/ 0 h 756"/>
                <a:gd name="T11" fmla="*/ 3311 w 3311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1" h="756">
                  <a:moveTo>
                    <a:pt x="0" y="302"/>
                  </a:moveTo>
                  <a:cubicBezTo>
                    <a:pt x="563" y="151"/>
                    <a:pt x="1126" y="0"/>
                    <a:pt x="1678" y="76"/>
                  </a:cubicBezTo>
                  <a:cubicBezTo>
                    <a:pt x="2230" y="152"/>
                    <a:pt x="3039" y="643"/>
                    <a:pt x="3311" y="756"/>
                  </a:cubicBezTo>
                </a:path>
              </a:pathLst>
            </a:custGeom>
            <a:noFill/>
            <a:ln w="10160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790700" y="2852738"/>
              <a:ext cx="5761038" cy="3024187"/>
            </a:xfrm>
            <a:prstGeom prst="line">
              <a:avLst/>
            </a:prstGeom>
            <a:noFill/>
            <a:ln w="101600">
              <a:solidFill>
                <a:srgbClr val="66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433513" y="6161088"/>
              <a:ext cx="6665912" cy="0"/>
            </a:xfrm>
            <a:prstGeom prst="line">
              <a:avLst/>
            </a:prstGeom>
            <a:noFill/>
            <a:ln w="101600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559050" y="2528888"/>
              <a:ext cx="0" cy="57626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612901" y="1847850"/>
              <a:ext cx="1885674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 b="1" dirty="0">
                  <a:solidFill>
                    <a:schemeClr val="bg2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コリンエステラーゼ</a:t>
              </a:r>
            </a:p>
            <a:p>
              <a:pPr algn="ctr" eaLnBrk="1" hangingPunct="1"/>
              <a:r>
                <a:rPr lang="ja-JP" altLang="en-US" sz="1800" b="1" dirty="0">
                  <a:solidFill>
                    <a:schemeClr val="bg2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阻害薬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5777706" y="2218774"/>
              <a:ext cx="25939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800" b="1" dirty="0">
                  <a:solidFill>
                    <a:srgbClr val="FF5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コリンエステラーゼ阻害薬</a:t>
              </a:r>
              <a:endParaRPr lang="en-US" altLang="ja-JP" sz="1800" b="1" dirty="0" smtClean="0">
                <a:solidFill>
                  <a:srgbClr val="FF5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eaLnBrk="1" hangingPunct="1">
                <a:spcBef>
                  <a:spcPts val="0"/>
                </a:spcBef>
              </a:pPr>
              <a:r>
                <a:rPr lang="ja-JP" altLang="en-US" sz="1800" b="1" dirty="0" smtClean="0">
                  <a:solidFill>
                    <a:srgbClr val="FF5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服用</a:t>
              </a:r>
              <a:r>
                <a:rPr lang="ja-JP" altLang="en-US" sz="1800" b="1" dirty="0">
                  <a:solidFill>
                    <a:srgbClr val="FF5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の場合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6475413" y="4510088"/>
              <a:ext cx="200183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800" b="1">
                  <a:solidFill>
                    <a:srgbClr val="3399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服用を途中で</a:t>
              </a:r>
            </a:p>
            <a:p>
              <a:pPr eaLnBrk="1" hangingPunct="1"/>
              <a:r>
                <a:rPr lang="ja-JP" altLang="en-US" sz="1800" b="1">
                  <a:solidFill>
                    <a:srgbClr val="3399F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止めた場合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085975" y="4497388"/>
              <a:ext cx="25415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 b="1">
                  <a:solidFill>
                    <a:srgbClr val="6699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何も治療しない場合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38388" y="5668963"/>
              <a:ext cx="2159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 b="1">
                  <a:solidFill>
                    <a:srgbClr val="0F0305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時間の経過</a:t>
              </a: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817563" y="2409825"/>
              <a:ext cx="358775" cy="3313113"/>
            </a:xfrm>
            <a:prstGeom prst="downArrow">
              <a:avLst>
                <a:gd name="adj1" fmla="val 45130"/>
                <a:gd name="adj2" fmla="val 9644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>
              <a:outerShdw dist="52363" dir="4557825" algn="ctr" rotWithShape="0">
                <a:srgbClr val="0F0305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hangingPunct="1"/>
              <a:endParaRPr lang="ja-JP" altLang="en-US" sz="1800">
                <a:solidFill>
                  <a:srgbClr val="993300"/>
                </a:solidFill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85445" y="3389313"/>
              <a:ext cx="492443" cy="187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症状の経過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417513" y="1920875"/>
              <a:ext cx="1130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20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軽度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579438" y="5926138"/>
              <a:ext cx="9096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20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重度</a:t>
              </a: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6549887" y="3105150"/>
              <a:ext cx="1639956" cy="10072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 rot="1356407" flipV="1">
              <a:off x="6332527" y="3675012"/>
              <a:ext cx="2080406" cy="201209"/>
            </a:xfrm>
            <a:custGeom>
              <a:avLst/>
              <a:gdLst>
                <a:gd name="T0" fmla="*/ 0 w 3311"/>
                <a:gd name="T1" fmla="*/ 2147483647 h 756"/>
                <a:gd name="T2" fmla="*/ 2147483647 w 3311"/>
                <a:gd name="T3" fmla="*/ 2147483647 h 756"/>
                <a:gd name="T4" fmla="*/ 2147483647 w 3311"/>
                <a:gd name="T5" fmla="*/ 2147483647 h 756"/>
                <a:gd name="T6" fmla="*/ 0 60000 65536"/>
                <a:gd name="T7" fmla="*/ 0 60000 65536"/>
                <a:gd name="T8" fmla="*/ 0 60000 65536"/>
                <a:gd name="T9" fmla="*/ 0 w 3311"/>
                <a:gd name="T10" fmla="*/ 0 h 756"/>
                <a:gd name="T11" fmla="*/ 3311 w 3311"/>
                <a:gd name="T12" fmla="*/ 756 h 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1" h="756">
                  <a:moveTo>
                    <a:pt x="0" y="302"/>
                  </a:moveTo>
                  <a:cubicBezTo>
                    <a:pt x="563" y="151"/>
                    <a:pt x="1126" y="0"/>
                    <a:pt x="1678" y="76"/>
                  </a:cubicBezTo>
                  <a:cubicBezTo>
                    <a:pt x="2230" y="152"/>
                    <a:pt x="3039" y="643"/>
                    <a:pt x="3311" y="756"/>
                  </a:cubicBezTo>
                </a:path>
              </a:pathLst>
            </a:custGeom>
            <a:noFill/>
            <a:ln w="10160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8233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認知症早期発見のめや</a:t>
            </a:r>
            <a:r>
              <a:rPr lang="ja-JP" altLang="en-US" sz="3600" dirty="0" err="1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す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730">
            <a:off x="2865762" y="1411943"/>
            <a:ext cx="3878547" cy="54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 4"/>
          <p:cNvSpPr txBox="1">
            <a:spLocks/>
          </p:cNvSpPr>
          <p:nvPr/>
        </p:nvSpPr>
        <p:spPr bwMode="auto">
          <a:xfrm>
            <a:off x="72231" y="1670921"/>
            <a:ext cx="9144000" cy="508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・今切ったばかりなのに、電話の相手の名前を忘れる。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・同じことを何度も「言う」「問う」「する」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・しまい忘れ・置忘れが</a:t>
            </a:r>
            <a:r>
              <a:rPr lang="ja-JP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増え、いつも</a:t>
            </a: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探しものをして</a:t>
            </a:r>
            <a:r>
              <a:rPr lang="ja-JP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いる。</a:t>
            </a:r>
            <a:endParaRPr lang="en-US" altLang="ja-JP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・料理・片づけ・計算・運転などのミスが多くなった。</a:t>
            </a:r>
            <a:endParaRPr lang="en-US" altLang="ja-JP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・新しいことが覚えられない。</a:t>
            </a:r>
            <a:endParaRPr lang="en-US" altLang="ja-JP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・約束の日時や場所を間違えるようになった。</a:t>
            </a:r>
            <a:endParaRPr lang="en-US" altLang="ja-JP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・ささいなことで怒りっぽくなった。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・身だしなみを構わなくなった。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・趣味や好きなことに興味を示さなくなった。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・慣れた道でも迷うことがある。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ja-JP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</a:t>
            </a:r>
            <a:r>
              <a:rPr lang="en-US" altLang="ja-JP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（社）認知症の人と家族の会作成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　　　　　「家族</a:t>
            </a:r>
            <a:r>
              <a:rPr lang="ja-JP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がつくった認知症早期発見のめや</a:t>
            </a:r>
            <a:r>
              <a:rPr lang="ja-JP" alt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</a:t>
            </a:r>
            <a:r>
              <a:rPr lang="ja-JP" alt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」より（一部）</a:t>
            </a: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18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346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認知症に対する治療法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コンテンツ プレースホルダ 4"/>
          <p:cNvSpPr>
            <a:spLocks noGrp="1"/>
          </p:cNvSpPr>
          <p:nvPr>
            <p:ph idx="1"/>
          </p:nvPr>
        </p:nvSpPr>
        <p:spPr>
          <a:xfrm>
            <a:off x="191069" y="1670921"/>
            <a:ext cx="8838802" cy="5081571"/>
          </a:xfrm>
        </p:spPr>
        <p:txBody>
          <a:bodyPr/>
          <a:lstStyle/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★薬物療法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治す薬はないが、認知機能を改善したり、進行を遅らせる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薬）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○ドネペジル（アリセプト）「１日１回」内服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○ガランタミン（レミニール）「１日２回」内服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○リバスチグミン（イクセロン）「１日１回」貼り薬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○メマンチン（メマリ「１日１回」内服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★非薬物療法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（脳活性リハビリテーション）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アメリカ精神医学ガイドライン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○行動に焦点を当てるアプローチ（行動療法アプローチなど）</a:t>
            </a: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○感情に焦点を当てるアプローチ（回想法、バリデーションなど）</a:t>
            </a: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○刺激に焦点を当てるアプローチ（芸術療法、レクリエーション療法</a:t>
            </a:r>
            <a:endParaRPr lang="en-US" altLang="ja-JP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運動療法、園芸療法、アロマセラピー、ペットセラピーなど）</a:t>
            </a: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○認知機能に焦点を当てるアプローチ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現実見当識訓練、認知リハなど）</a:t>
            </a: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★適切なケア　　★なじみの環境</a:t>
            </a: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規則正しい生活を心がける・体を動かす・他人</a:t>
            </a:r>
            <a:r>
              <a:rPr lang="ja-JP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との</a:t>
            </a:r>
            <a:r>
              <a:rPr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コミニュケーション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19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79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認知症の現状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8150" y="2309428"/>
            <a:ext cx="6165850" cy="4038600"/>
          </a:xfrm>
        </p:spPr>
        <p:txBody>
          <a:bodyPr/>
          <a:lstStyle/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認知症施策推進総合戦略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（新オレンジプラン）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認知症サポーターキャラバン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高齢者の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増加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（認知症の増加が社会問題に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711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399"/>
                </a:solidFill>
              </a:rPr>
              <a:t>Chapter</a:t>
            </a:r>
            <a:endParaRPr lang="fr-FR" altLang="en-US" sz="1600" dirty="0">
              <a:solidFill>
                <a:srgbClr val="003399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2590800"/>
            <a:ext cx="609600" cy="609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2667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4E6EC8"/>
                </a:solidFill>
                <a:latin typeface="Arial Black" panose="020B0A04020102020204" pitchFamily="34" charset="0"/>
              </a:rPr>
              <a:t>1</a:t>
            </a:r>
            <a:endParaRPr lang="fr-FR" altLang="en-US" sz="2400">
              <a:solidFill>
                <a:srgbClr val="4E6EC8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20350" y="1670921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Arial Black" panose="020B0A04020102020204" pitchFamily="34" charset="0"/>
              </a:rPr>
              <a:t>TITLE </a:t>
            </a:r>
            <a:endParaRPr lang="en-US" altLang="en-US" sz="2400" dirty="0" smtClean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Company LOGO</a:t>
            </a:r>
            <a:endParaRPr lang="fr-FR" altLang="en-US" sz="1600"/>
          </a:p>
        </p:txBody>
      </p:sp>
      <p:pic>
        <p:nvPicPr>
          <p:cNvPr id="10242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0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398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認知症の予防法（基本編）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CCE6C0"/>
              </a:clrFrom>
              <a:clrTo>
                <a:srgbClr val="CCE6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15" y="2520542"/>
            <a:ext cx="2783511" cy="31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2718096" y="1670921"/>
            <a:ext cx="6293170" cy="4577479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①運動をしましょう。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・ウォーキングや体操など有酸素運動を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②食生活に気をつけましょう。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・塩分を控えめに、バランスの良い食事を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・青魚や野菜、果物をたくさん食べましょう。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③脳を活発に動かしましょう。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・ニュースや新聞等を見て、情報に敏感に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・趣味に取組んだり、おしゃれをしたり、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好奇心を持ちましょう。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・家族や友人とのおしゃべりを楽しむ。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有効な予防法は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笑顔で生活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20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256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認知症予防１０か条　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750" y="1637731"/>
            <a:ext cx="8208963" cy="4667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バランスのよい食事をとる。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②適度に運動を行い足腰を丈夫に！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③深酒とタバコはやめて規則正しい生活をする。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④生活習慣病の予防・早期発見・治療をする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⑤転倒に気をつける（頭のケガから認知症になる！）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⑥興味と好奇心を持つように心かげる。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⑦考えをまとめて表現する習慣を忘れない。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⑧いつも若々しくおしゃれ心を忘れずに。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⑨細やかな気配りをした人づきあいを大切にする。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⑩くよくよしないで明るく、ストレスをためない生活をおくる。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プラス１</a:t>
            </a:r>
            <a:endParaRPr lang="en-US" altLang="ja-JP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⑪役割をいつも持っている。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4763" y="5322626"/>
            <a:ext cx="3043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公益財団法人　認知症予防財団　より</a:t>
            </a:r>
            <a:endParaRPr kumimoji="1" lang="ja-JP" altLang="en-US" sz="1400" b="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21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2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39833"/>
          </a:xfrm>
        </p:spPr>
        <p:txBody>
          <a:bodyPr anchor="ctr"/>
          <a:lstStyle/>
          <a:p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認知症の方には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　どう接したらいいの？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31800" y="3933031"/>
            <a:ext cx="8470900" cy="2242686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200" b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対応の基本</a:t>
            </a:r>
            <a:r>
              <a:rPr lang="en-US" altLang="ja-JP" sz="3200" b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800" b="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尊厳を大事にした対応をしましょう。</a:t>
            </a:r>
            <a:endParaRPr lang="en-US" altLang="ja-JP" sz="2800" b="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ゆっくり、わかりやすい言葉で話をしましょう</a:t>
            </a:r>
            <a:r>
              <a:rPr lang="ja-JP" altLang="en-US" sz="2000" b="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できることのお手伝いをしましょう。</a:t>
            </a:r>
            <a:endParaRPr lang="en-US" altLang="ja-JP" sz="2800" b="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65471" y="1909829"/>
            <a:ext cx="8745796" cy="1803691"/>
          </a:xfrm>
          <a:prstGeom prst="roundRect">
            <a:avLst>
              <a:gd name="adj" fmla="val 565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0" dirty="0" smtClean="0">
              <a:solidFill>
                <a:schemeClr val="tx1"/>
              </a:solidFill>
              <a:latin typeface="+mj-lt"/>
              <a:ea typeface="HGP平成丸ｺﾞｼｯｸ体W4" pitchFamily="50" charset="-128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CCE6C0"/>
              </a:clrFrom>
              <a:clrTo>
                <a:srgbClr val="CCE6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1963551"/>
            <a:ext cx="8208963" cy="18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22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28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27025"/>
            <a:ext cx="6946900" cy="1343896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認知症の方への対応の心得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　　　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【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３つのない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】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69385" y="1909762"/>
            <a:ext cx="8349691" cy="4102100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．驚かせない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・高齢になると目や耳、感覚なども鈍化するため、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後ろから声をかけるなどは決してしてはいけない。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２．急がせない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・中核症状の「理解・判断力の低下」や「実行機能障害」により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考えるスピードや手順良く計画的に行動できなくなります。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ひとつ動作をゆっくりとその方のペースに合わせましょう。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３．自尊心を傷つけない</a:t>
            </a:r>
            <a:endParaRPr lang="en-US" altLang="ja-JP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・同じことを何度も話をしたり、排泄の失敗したとしても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プライドを傷つけない対応が必要となります。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23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34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具体的な対応</a:t>
            </a:r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「７つのポイント」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009651" y="2032000"/>
            <a:ext cx="7550150" cy="4076700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１．まずは見守る。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２．余裕をもって対応する。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３．声をかける時は一人で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４．後ろから声をかけない。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５．相手に目線を合わせて優しい口調で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６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．穏やかに、はっきとした口調で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７．相手の言葉に耳を傾けて（傾聴）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r>
              <a:rPr lang="ja-JP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ゆっくりとした対応を心がける</a:t>
            </a:r>
            <a:r>
              <a:rPr lang="ja-JP" altLang="en-US" sz="2800" b="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3200" b="0" dirty="0" smtClean="0">
                <a:solidFill>
                  <a:srgbClr val="FF0000"/>
                </a:solidFill>
                <a:latin typeface="+mj-lt"/>
                <a:ea typeface="HGP平成丸ｺﾞｼｯｸ体W4" pitchFamily="50" charset="-128"/>
              </a:rPr>
              <a:t>　</a:t>
            </a:r>
            <a:endParaRPr lang="en-US" altLang="ja-JP" sz="3200" b="0" dirty="0" smtClean="0">
              <a:solidFill>
                <a:srgbClr val="FF0000"/>
              </a:solidFill>
              <a:latin typeface="+mj-lt"/>
              <a:ea typeface="HGP平成丸ｺﾞｼｯｸ体W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24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77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認知症の人は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「何もできない」</a:t>
            </a:r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わけではない！！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26145" y="1678142"/>
            <a:ext cx="7922568" cy="2521251"/>
          </a:xfrm>
          <a:prstGeom prst="roundRect">
            <a:avLst>
              <a:gd name="adj" fmla="val 64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・昔、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よくやったことや本人の得意だったこと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（着付や料理、農作業、大工仕事等）は、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比較的よく覚えていることが多い。</a:t>
            </a: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・人の役に立てることで</a:t>
            </a:r>
            <a:r>
              <a:rPr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喜びや自信を感じ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症状が和らぐこともある。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852143" y="4417255"/>
            <a:ext cx="1584176" cy="8507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89" y="4296298"/>
            <a:ext cx="2111200" cy="20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313382" y="5434517"/>
            <a:ext cx="8686800" cy="996494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本人の力を引き出してあげて、その人らしい</a:t>
            </a:r>
            <a:endParaRPr lang="en-US" altLang="ja-JP" sz="28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None/>
            </a:pPr>
            <a:r>
              <a:rPr lang="ja-JP" altLang="en-US" sz="28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生活が送れるように、お手伝いをしましょう。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25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92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8900" y="2309428"/>
            <a:ext cx="6476291" cy="4038600"/>
          </a:xfrm>
        </p:spPr>
        <p:txBody>
          <a:bodyPr/>
          <a:lstStyle/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何回も「食べてない」って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レジで困っているみたい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不安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そう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に歩いている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いきなり怒り出した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財布を盗ったと言われた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車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の運転が心配</a:t>
            </a:r>
            <a:endParaRPr lang="en-US" altLang="ja-JP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711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399"/>
                </a:solidFill>
              </a:rPr>
              <a:t>Chapter</a:t>
            </a:r>
            <a:endParaRPr lang="fr-FR" altLang="en-US" sz="1600" dirty="0">
              <a:solidFill>
                <a:srgbClr val="003399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2590800"/>
            <a:ext cx="609600" cy="609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26670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>
                <a:solidFill>
                  <a:srgbClr val="4E6EC8"/>
                </a:solidFill>
                <a:latin typeface="Arial Black" panose="020B0A04020102020204" pitchFamily="34" charset="0"/>
              </a:rPr>
              <a:t>３</a:t>
            </a:r>
            <a:endParaRPr lang="fr-FR" altLang="en-US" sz="2400" dirty="0">
              <a:solidFill>
                <a:srgbClr val="4E6EC8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20350" y="1670921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Arial Black" panose="020B0A04020102020204" pitchFamily="34" charset="0"/>
              </a:rPr>
              <a:t>TITLE </a:t>
            </a:r>
            <a:endParaRPr lang="en-US" altLang="en-US" sz="2400" dirty="0" smtClean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Company LOGO</a:t>
            </a:r>
            <a:endParaRPr lang="fr-FR" altLang="en-US" sz="1600"/>
          </a:p>
        </p:txBody>
      </p:sp>
      <p:pic>
        <p:nvPicPr>
          <p:cNvPr id="10242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26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2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65145"/>
            <a:ext cx="6946900" cy="1017588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1009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563" y="1768594"/>
            <a:ext cx="3646170" cy="45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95471" y="1760561"/>
            <a:ext cx="3646170" cy="45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97775" y="2211150"/>
            <a:ext cx="50673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DDBC5"/>
              </a:clrFrom>
              <a:clrTo>
                <a:srgbClr val="FDDB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92" y="1657147"/>
            <a:ext cx="7167313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24075" y="3724275"/>
            <a:ext cx="50196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27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77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33375"/>
            <a:ext cx="6946900" cy="1011237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333" y="1755032"/>
            <a:ext cx="3646170" cy="45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0365" y="1760561"/>
            <a:ext cx="3684270" cy="45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3968" y="2153374"/>
            <a:ext cx="50911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156"/>
            <a:ext cx="7315834" cy="233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79932" y="3724275"/>
            <a:ext cx="50911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28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799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33375"/>
            <a:ext cx="6946900" cy="1011237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664" y="1628987"/>
            <a:ext cx="3722370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2106" y="1639153"/>
            <a:ext cx="372237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4479" y="2446505"/>
            <a:ext cx="43529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DDBC5"/>
              </a:clrFrom>
              <a:clrTo>
                <a:srgbClr val="FDDB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92" y="1662508"/>
            <a:ext cx="7157758" cy="218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1409" y="3705225"/>
            <a:ext cx="49958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29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63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認知症施策</a:t>
            </a:r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推進総合戦略</a:t>
            </a:r>
            <a:r>
              <a:rPr lang="en-US" altLang="ja-JP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</a:t>
            </a:r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「新オレンジプラン</a:t>
            </a:r>
            <a:r>
              <a:rPr lang="ja-JP" altLang="en-US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」</a:t>
            </a:r>
            <a:endParaRPr lang="en-US" altLang="en-US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70922"/>
            <a:ext cx="8339139" cy="50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563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6801" y="1826739"/>
            <a:ext cx="3646170" cy="45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4157" y="1761983"/>
            <a:ext cx="370332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36544" y="1554480"/>
            <a:ext cx="3535680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DDBC5"/>
              </a:clrFrom>
              <a:clrTo>
                <a:srgbClr val="FDDB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92" y="1702808"/>
            <a:ext cx="7171956" cy="2125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/>
          <a:srcRect l="6372" t="62223" r="7577"/>
          <a:stretch>
            <a:fillRect/>
          </a:stretch>
        </p:blipFill>
        <p:spPr bwMode="auto">
          <a:xfrm>
            <a:off x="4612944" y="3930556"/>
            <a:ext cx="4339988" cy="17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/>
          <a:srcRect r="7725" b="38731"/>
          <a:stretch>
            <a:fillRect/>
          </a:stretch>
        </p:blipFill>
        <p:spPr bwMode="auto">
          <a:xfrm>
            <a:off x="0" y="3895867"/>
            <a:ext cx="4653887" cy="27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30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5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533" y="1789278"/>
            <a:ext cx="370332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4322" y="1802926"/>
            <a:ext cx="368427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11138" y="2434490"/>
            <a:ext cx="49720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DDBC5"/>
              </a:clrFrom>
              <a:clrTo>
                <a:srgbClr val="FDDB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92" y="1676458"/>
            <a:ext cx="7165316" cy="218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65017" y="4000500"/>
            <a:ext cx="5019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31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21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4616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事例を通して、認知症を考える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0733" y="1710874"/>
            <a:ext cx="3722370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25265" y="1707392"/>
            <a:ext cx="368427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4327" y="1794112"/>
            <a:ext cx="346329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DDBC5"/>
              </a:clrFrom>
              <a:clrTo>
                <a:srgbClr val="FDDB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92" y="1702807"/>
            <a:ext cx="7190737" cy="214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email"/>
          <a:srcRect l="5301" t="42547" r="6039"/>
          <a:stretch>
            <a:fillRect/>
          </a:stretch>
        </p:blipFill>
        <p:spPr bwMode="auto">
          <a:xfrm>
            <a:off x="4558352" y="4053385"/>
            <a:ext cx="4408227" cy="28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/>
          <a:srcRect r="7497" b="56661"/>
          <a:stretch>
            <a:fillRect/>
          </a:stretch>
        </p:blipFill>
        <p:spPr bwMode="auto">
          <a:xfrm>
            <a:off x="0" y="4025876"/>
            <a:ext cx="4599296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32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67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認知症サポーター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5100" y="2309428"/>
            <a:ext cx="6400091" cy="4038600"/>
          </a:xfrm>
        </p:spPr>
        <p:txBody>
          <a:bodyPr/>
          <a:lstStyle/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認知症サポーターとは？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（例えば、どんなことをするの？）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認知症サポーター養成講座とは？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家族の気持ちを理解する。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介護者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のため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の５か条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知っておきたい様々なサービス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ja-JP" sz="36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711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399"/>
                </a:solidFill>
              </a:rPr>
              <a:t>Chapter</a:t>
            </a:r>
            <a:endParaRPr lang="fr-FR" altLang="en-US" sz="1600" dirty="0">
              <a:solidFill>
                <a:srgbClr val="003399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2590800"/>
            <a:ext cx="609600" cy="609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26670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>
                <a:solidFill>
                  <a:srgbClr val="4E6EC8"/>
                </a:solidFill>
                <a:latin typeface="Arial Black" panose="020B0A04020102020204" pitchFamily="34" charset="0"/>
              </a:rPr>
              <a:t>４</a:t>
            </a:r>
            <a:endParaRPr lang="fr-FR" altLang="en-US" sz="2400" dirty="0">
              <a:solidFill>
                <a:srgbClr val="4E6EC8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20350" y="1670921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Arial Black" panose="020B0A04020102020204" pitchFamily="34" charset="0"/>
              </a:rPr>
              <a:t>TITLE </a:t>
            </a:r>
            <a:endParaRPr lang="en-US" altLang="en-US" sz="2400" dirty="0" smtClean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Company LOGO</a:t>
            </a:r>
            <a:endParaRPr lang="fr-FR" altLang="en-US" sz="1600"/>
          </a:p>
        </p:txBody>
      </p:sp>
      <p:pic>
        <p:nvPicPr>
          <p:cNvPr id="10242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33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2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198">
            <a:off x="6849478" y="1692351"/>
            <a:ext cx="20002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398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認知症サポーターになろう！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300831" y="1854200"/>
            <a:ext cx="8686800" cy="51882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認知症の症状や対応の仕方などを学ぶ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「認知症サポーター養成講座」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地域や職場などで開催されています。</a:t>
            </a:r>
          </a:p>
          <a:p>
            <a:pPr>
              <a:lnSpc>
                <a:spcPct val="80000"/>
              </a:lnSpc>
              <a:buNone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その受講者は、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「認知症サポーター」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になります。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58789" y="4576762"/>
            <a:ext cx="8770884" cy="2129659"/>
          </a:xfrm>
          <a:prstGeom prst="roundRect">
            <a:avLst>
              <a:gd name="adj" fmla="val 9786"/>
            </a:avLst>
          </a:prstGeom>
          <a:solidFill>
            <a:srgbClr val="CCFFCC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</a:t>
            </a:r>
            <a:r>
              <a:rPr kumimoji="1" lang="ja-JP" alt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「認知症の人」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kumimoji="1" lang="ja-JP" alt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「その家族」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を温かく見守り、</a:t>
            </a:r>
            <a:endParaRPr kumimoji="1" lang="en-US" altLang="ja-JP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支援する人</a:t>
            </a: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認知症サポーター</a:t>
            </a: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を、</a:t>
            </a:r>
            <a:r>
              <a:rPr kumimoji="1" lang="en-US" altLang="ja-JP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人でも</a:t>
            </a:r>
            <a:endParaRPr kumimoji="1" lang="en-US" altLang="ja-JP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増やし認知症になっても安心して暮らせるまちをつくる。</a:t>
            </a:r>
            <a:endParaRPr kumimoji="1" lang="en-US" altLang="ja-JP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34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37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42988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どんなことをするの？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 bwMode="auto">
          <a:xfrm>
            <a:off x="154781" y="1720478"/>
            <a:ext cx="8978900" cy="51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認知症サポーターの役割</a:t>
            </a: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en-US" altLang="ja-JP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</a:t>
            </a:r>
            <a:r>
              <a:rPr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をするわけではない。</a:t>
            </a:r>
            <a:endParaRPr lang="en-US" altLang="ja-JP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「自分たちの（身近な）問題である」という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認識を持つことが大切です。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まずは、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認知症を正しく理解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し、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「認知症の方」や「その家族」に対して温かく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見守ることがスタートです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Tx/>
              <a:buNone/>
            </a:pPr>
            <a:r>
              <a:rPr lang="ja-JP" altLang="en-US" sz="2800" b="0" dirty="0" smtClean="0">
                <a:latin typeface="HGP平成丸ｺﾞｼｯｸ体W8" panose="020F0900000000000000" pitchFamily="50" charset="-128"/>
                <a:ea typeface="HGP平成丸ｺﾞｼｯｸ体W8" panose="020F0900000000000000" pitchFamily="50" charset="-128"/>
              </a:rPr>
              <a:t>　</a:t>
            </a:r>
            <a:endParaRPr lang="en-US" altLang="ja-JP" sz="2800" b="0" dirty="0" smtClean="0">
              <a:latin typeface="HGP平成丸ｺﾞｼｯｸ体W8" panose="020F0900000000000000" pitchFamily="50" charset="-128"/>
              <a:ea typeface="HGP平成丸ｺﾞｼｯｸ体W8" panose="020F0900000000000000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35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634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398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どんなことをするの？②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DD7"/>
              </a:clrFrom>
              <a:clrTo>
                <a:srgbClr val="FFFDD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866105"/>
            <a:ext cx="8337550" cy="43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36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73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家族の気持ちを理解する（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1/4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59755" y="2006220"/>
            <a:ext cx="8634120" cy="2589591"/>
          </a:xfrm>
          <a:prstGeom prst="wedgeRoundRectCallout">
            <a:avLst>
              <a:gd name="adj1" fmla="val -34024"/>
              <a:gd name="adj2" fmla="val 56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とまどい・否定</a:t>
            </a:r>
            <a:endParaRPr lang="en-US" altLang="ja-JP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・異常な言動にとまどい、否定しようとする</a:t>
            </a:r>
            <a:endParaRPr lang="en-US" altLang="ja-JP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・他の家族にすら打ち明けられずに悩む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5" y="4595812"/>
            <a:ext cx="1627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183477" y="5015603"/>
            <a:ext cx="68564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おかしな言動を示しはじめた親や配偶者に対する家族の</a:t>
            </a:r>
            <a:endParaRPr kumimoji="1" lang="en-US" altLang="ja-JP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最初の反応は「あんなにしっかりしていた人がまさか」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いうとまどい・否定です。</a:t>
            </a:r>
            <a:endParaRPr kumimoji="1" lang="en-US" altLang="ja-JP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9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平成丸ｺﾞｼｯｸ体W4" panose="020F0500000000000000" pitchFamily="50" charset="-128"/>
              <a:ea typeface="HGP平成丸ｺﾞｼｯｸ体W4" panose="020F0500000000000000" pitchFamily="50" charset="-128"/>
            </a:endParaRPr>
          </a:p>
        </p:txBody>
      </p:sp>
      <p:sp>
        <p:nvSpPr>
          <p:cNvPr id="12" name="メモ 11"/>
          <p:cNvSpPr/>
          <p:nvPr/>
        </p:nvSpPr>
        <p:spPr bwMode="auto">
          <a:xfrm>
            <a:off x="0" y="1692322"/>
            <a:ext cx="1924334" cy="464024"/>
          </a:xfrm>
          <a:prstGeom prst="foldedCorner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第１ステップ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37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532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家族の気持ちを理解する（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2/4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59755" y="2156346"/>
            <a:ext cx="8568952" cy="3371378"/>
          </a:xfrm>
          <a:prstGeom prst="wedgeRoundRectCallout">
            <a:avLst>
              <a:gd name="adj1" fmla="val -34024"/>
              <a:gd name="adj2" fmla="val 56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混乱・怒り</a:t>
            </a: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拒絶</a:t>
            </a:r>
            <a:endParaRPr lang="en-US" altLang="ja-JP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・認知症への理解の不十分さからどう対応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してよいかわからず混乱</a:t>
            </a: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、些細なこと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に腹を立てて叱ったりする。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・精神的・身体的に疲労、拒絶感、絶望感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に陥りやすいもっともつらい時期。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メモ 10"/>
          <p:cNvSpPr/>
          <p:nvPr/>
        </p:nvSpPr>
        <p:spPr bwMode="auto">
          <a:xfrm>
            <a:off x="0" y="1692322"/>
            <a:ext cx="1924334" cy="464024"/>
          </a:xfrm>
          <a:prstGeom prst="foldedCorner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第２ステップ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38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1" y="5158854"/>
            <a:ext cx="1729903" cy="17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19582" y="5528486"/>
            <a:ext cx="61091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精神的・身体的に疲労困憊し、異常な行動を増幅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させる認知症の人に対して「もう顔も見たくない」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と拒絶する態度をとってしまう場合もある。</a:t>
            </a:r>
            <a:endParaRPr kumimoji="1" lang="en-US" altLang="ja-JP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9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平成丸ｺﾞｼｯｸ体W4" panose="020F0500000000000000" pitchFamily="50" charset="-128"/>
              <a:ea typeface="HGP平成丸ｺﾞｼｯｸ体W4" panose="020F0500000000000000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005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家族の気持ちを理解する（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3/4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04716" y="1924334"/>
            <a:ext cx="8843750" cy="2926687"/>
          </a:xfrm>
          <a:prstGeom prst="wedgeRoundRectCallout">
            <a:avLst>
              <a:gd name="adj1" fmla="val -34024"/>
              <a:gd name="adj2" fmla="val 56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割り切り</a:t>
            </a:r>
            <a:endParaRPr lang="en-US" altLang="ja-JP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・怒ったり、イライラしても何のメリットは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ないと思いはじめ、割り切るようになる。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・症状は同じでも介護者にとっても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「問題」としては軽くなる。</a:t>
            </a:r>
            <a:endParaRPr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5" y="4909921"/>
            <a:ext cx="23415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812341" y="5095926"/>
            <a:ext cx="6515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さまざま情報や経験によって、次第に認知</a:t>
            </a:r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症介護に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精通してきます。医療・福祉や地域社会から適切に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援助・協力を得れば在宅介護で十分やっていける、</a:t>
            </a:r>
            <a:endParaRPr kumimoji="1"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ではないかという気持ちに変化しはじめる。</a:t>
            </a:r>
            <a:endParaRPr kumimoji="1" lang="ja-JP" altLang="en-US" sz="7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メモ 11"/>
          <p:cNvSpPr/>
          <p:nvPr/>
        </p:nvSpPr>
        <p:spPr bwMode="auto">
          <a:xfrm>
            <a:off x="0" y="1692322"/>
            <a:ext cx="1924334" cy="464024"/>
          </a:xfrm>
          <a:prstGeom prst="foldedCorner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第３ステップ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39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95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認知症施策</a:t>
            </a:r>
            <a:r>
              <a:rPr lang="ja-JP" altLang="en-US" sz="32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推進総合戦略</a:t>
            </a:r>
            <a:r>
              <a:rPr lang="en-US" altLang="ja-JP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/>
            </a:r>
            <a:br>
              <a:rPr lang="en-US" altLang="ja-JP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</a:br>
            <a:r>
              <a:rPr lang="ja-JP" altLang="en-US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　</a:t>
            </a:r>
            <a:r>
              <a:rPr lang="ja-JP" altLang="en-US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「新オレンジプラン」　７つの柱</a:t>
            </a:r>
            <a:endParaRPr lang="en-US" altLang="en-US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774" y="1515186"/>
            <a:ext cx="7134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グループ化 25"/>
          <p:cNvGrpSpPr/>
          <p:nvPr/>
        </p:nvGrpSpPr>
        <p:grpSpPr>
          <a:xfrm>
            <a:off x="1105505" y="1528549"/>
            <a:ext cx="7124060" cy="3972697"/>
            <a:chOff x="1101062" y="1586126"/>
            <a:chExt cx="7124060" cy="397269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9947" y="1586126"/>
              <a:ext cx="7115175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1062" y="3975904"/>
              <a:ext cx="7113600" cy="158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036304" y="1519592"/>
            <a:ext cx="7153275" cy="4547620"/>
            <a:chOff x="1118192" y="1505945"/>
            <a:chExt cx="7153275" cy="454762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8192" y="1505945"/>
              <a:ext cx="715327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5180" y="3219450"/>
              <a:ext cx="70866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6769" y="3608908"/>
              <a:ext cx="7110000" cy="29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6130" y="3894304"/>
              <a:ext cx="712470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50893" y="5663040"/>
              <a:ext cx="71151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01189" y="3519700"/>
              <a:ext cx="18002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7277" y="1501253"/>
            <a:ext cx="71723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9953" y="1469907"/>
            <a:ext cx="71532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7250" y="1473959"/>
            <a:ext cx="71532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36308" y="1489527"/>
            <a:ext cx="71532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77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家族の気持ちを理解する（</a:t>
            </a:r>
            <a:r>
              <a:rPr lang="en-US" altLang="ja-JP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4/4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59755" y="2019871"/>
            <a:ext cx="8568952" cy="3398290"/>
          </a:xfrm>
          <a:prstGeom prst="wedgeRoundRectCallout">
            <a:avLst>
              <a:gd name="adj1" fmla="val -34024"/>
              <a:gd name="adj2" fmla="val 56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受容</a:t>
            </a:r>
            <a:endParaRPr lang="en-US" altLang="ja-JP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・認知症に対する理解が深まって、認知症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の人の心理を介護者自身が考えなくても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わかるまでになる。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・認知症である家族のあるがまま</a:t>
            </a:r>
            <a:r>
              <a:rPr lang="ja-JP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受け入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れられるように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なる時期。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6" y="5217822"/>
            <a:ext cx="1697178" cy="15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066340" y="5395893"/>
            <a:ext cx="6077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認知症の人の心理を介護者自身が自然に受け止め</a:t>
            </a:r>
            <a:endParaRPr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られるように</a:t>
            </a:r>
            <a:r>
              <a:rPr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なります。</a:t>
            </a:r>
            <a:endParaRPr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介護者が人間的に成長を遂げた証といえるかも</a:t>
            </a:r>
            <a:endParaRPr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しれません。</a:t>
            </a:r>
            <a:endParaRPr lang="en-US" altLang="ja-JP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メモ 10"/>
          <p:cNvSpPr/>
          <p:nvPr/>
        </p:nvSpPr>
        <p:spPr bwMode="auto">
          <a:xfrm>
            <a:off x="0" y="1692322"/>
            <a:ext cx="1924334" cy="464024"/>
          </a:xfrm>
          <a:prstGeom prst="foldedCorner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第４ステップ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40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72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家族の気持ちを理解する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643480" y="1675684"/>
            <a:ext cx="6481107" cy="4060650"/>
            <a:chOff x="2643480" y="1675684"/>
            <a:chExt cx="6481107" cy="4060650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2715711" y="5007612"/>
              <a:ext cx="5040312" cy="56632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2645068" y="1801996"/>
              <a:ext cx="3960813" cy="62878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2643480" y="2720254"/>
              <a:ext cx="5184775" cy="75509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645068" y="3816046"/>
              <a:ext cx="4032250" cy="63017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pic>
          <p:nvPicPr>
            <p:cNvPr id="22" name="Picture 8" descr="face1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556" y="3691122"/>
              <a:ext cx="952500" cy="89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face1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280" y="4845211"/>
              <a:ext cx="952500" cy="89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face2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118" y="1675684"/>
              <a:ext cx="952500" cy="89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4519054" y="2381966"/>
              <a:ext cx="358775" cy="440009"/>
            </a:xfrm>
            <a:prstGeom prst="downArrow">
              <a:avLst>
                <a:gd name="adj1" fmla="val 50000"/>
                <a:gd name="adj2" fmla="val 35066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4522251" y="3452146"/>
              <a:ext cx="358775" cy="440010"/>
            </a:xfrm>
            <a:prstGeom prst="downArrow">
              <a:avLst>
                <a:gd name="adj1" fmla="val 50000"/>
                <a:gd name="adj2" fmla="val 35066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>
              <a:off x="4522251" y="4446217"/>
              <a:ext cx="358775" cy="566321"/>
            </a:xfrm>
            <a:prstGeom prst="downArrow">
              <a:avLst>
                <a:gd name="adj1" fmla="val 50000"/>
                <a:gd name="adj2" fmla="val 4513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/>
            </a:p>
          </p:txBody>
        </p:sp>
        <p:pic>
          <p:nvPicPr>
            <p:cNvPr id="24" name="Picture 10" descr="face2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062" y="2662022"/>
              <a:ext cx="1152525" cy="91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43731" y="1905337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①とまどい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・否定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43480" y="2913056"/>
            <a:ext cx="553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②混乱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・怒り・拒絶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（もっともつらい時期）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12663" y="3926471"/>
            <a:ext cx="1650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③割り切り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012662" y="5103736"/>
            <a:ext cx="1580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④受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容</a:t>
            </a:r>
          </a:p>
        </p:txBody>
      </p:sp>
      <p:sp>
        <p:nvSpPr>
          <p:cNvPr id="3" name="左カーブ矢印 2"/>
          <p:cNvSpPr/>
          <p:nvPr/>
        </p:nvSpPr>
        <p:spPr bwMode="auto">
          <a:xfrm rot="10800000">
            <a:off x="1060388" y="2682902"/>
            <a:ext cx="1630047" cy="1602782"/>
          </a:xfrm>
          <a:prstGeom prst="curvedLeftArrow">
            <a:avLst>
              <a:gd name="adj1" fmla="val 25000"/>
              <a:gd name="adj2" fmla="val 50000"/>
              <a:gd name="adj3" fmla="val 1891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3998929"/>
            <a:ext cx="244294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認知症の悪化により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、混乱や怒りの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時期</a:t>
            </a:r>
            <a:r>
              <a:rPr lang="ja-JP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に戻ることも。</a:t>
            </a:r>
            <a:endParaRPr lang="en-US" altLang="ja-JP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 2"/>
          <p:cNvSpPr txBox="1">
            <a:spLocks/>
          </p:cNvSpPr>
          <p:nvPr/>
        </p:nvSpPr>
        <p:spPr bwMode="auto">
          <a:xfrm>
            <a:off x="2856999" y="5718201"/>
            <a:ext cx="6244069" cy="12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だからこそ、</a:t>
            </a:r>
            <a:r>
              <a:rPr lang="ja-JP" altLang="en-US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「認知症サポーター」</a:t>
            </a:r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lang="en-US" altLang="ja-JP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FontTx/>
              <a:buNone/>
            </a:pPr>
            <a:r>
              <a:rPr lang="ja-JP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「家族の気持ち」に、よりそうことも必要になります。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FontTx/>
              <a:buNone/>
            </a:pPr>
            <a:r>
              <a:rPr lang="ja-JP" altLang="en-US" sz="2800" b="0" dirty="0" smtClean="0">
                <a:latin typeface="HGP平成丸ｺﾞｼｯｸ体W8" panose="020F0900000000000000" pitchFamily="50" charset="-128"/>
                <a:ea typeface="HGP平成丸ｺﾞｼｯｸ体W8" panose="020F0900000000000000" pitchFamily="50" charset="-128"/>
              </a:rPr>
              <a:t>　</a:t>
            </a:r>
            <a:endParaRPr lang="en-US" altLang="ja-JP" sz="2800" b="0" dirty="0" smtClean="0">
              <a:latin typeface="HGP平成丸ｺﾞｼｯｸ体W8" panose="020F0900000000000000" pitchFamily="50" charset="-128"/>
              <a:ea typeface="HGP平成丸ｺﾞｼｯｸ体W8" panose="020F0900000000000000" pitchFamily="50" charset="-128"/>
            </a:endParaRPr>
          </a:p>
        </p:txBody>
      </p:sp>
      <p:sp>
        <p:nvSpPr>
          <p:cNvPr id="3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41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053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知って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おきたい様々なサービス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17500" y="1866901"/>
            <a:ext cx="8693766" cy="4254500"/>
          </a:xfrm>
          <a:prstGeom prst="roundRect">
            <a:avLst>
              <a:gd name="adj" fmla="val 56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・ホームヘルプサービス（訪問介護）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・デイサービス（通所介護）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・デイケア（通所リハビリテーション）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・ショートステイ（短期入所）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・小規模多機能型居宅介護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・認知症対応型デイサービス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・認知症グループホーム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・日常生活用具の給付、貸与　など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42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63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6075"/>
            <a:ext cx="6946900" cy="1036658"/>
          </a:xfrm>
        </p:spPr>
        <p:txBody>
          <a:bodyPr anchor="ctr"/>
          <a:lstStyle/>
          <a:p>
            <a:r>
              <a:rPr lang="ja-JP" altLang="en-US" sz="36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知って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おきたい様々なサービス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DD7"/>
              </a:clrFrom>
              <a:clrTo>
                <a:srgbClr val="FFFDD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965"/>
            <a:ext cx="5924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DD7"/>
              </a:clrFrom>
              <a:clrTo>
                <a:srgbClr val="FFFDD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902305"/>
            <a:ext cx="5972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DD7"/>
              </a:clrFrom>
              <a:clrTo>
                <a:srgbClr val="FFFDD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5991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2700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43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90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認知症の相談窓口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341" y="2309428"/>
            <a:ext cx="6165850" cy="4038600"/>
          </a:xfrm>
        </p:spPr>
        <p:txBody>
          <a:bodyPr/>
          <a:lstStyle/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相談窓口</a:t>
            </a:r>
            <a:endParaRPr lang="en-US" altLang="ja-JP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家族の会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かかりつけ医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専門医療機関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ja-JP" sz="36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711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399"/>
                </a:solidFill>
              </a:rPr>
              <a:t>Chapter</a:t>
            </a:r>
            <a:endParaRPr lang="fr-FR" altLang="en-US" sz="1600" dirty="0">
              <a:solidFill>
                <a:srgbClr val="003399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2590800"/>
            <a:ext cx="609600" cy="609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26670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>
                <a:solidFill>
                  <a:srgbClr val="4E6EC8"/>
                </a:solidFill>
                <a:latin typeface="Arial Black" panose="020B0A04020102020204" pitchFamily="34" charset="0"/>
              </a:rPr>
              <a:t>５</a:t>
            </a:r>
            <a:endParaRPr lang="fr-FR" altLang="en-US" sz="2400" dirty="0">
              <a:solidFill>
                <a:srgbClr val="4E6EC8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20350" y="1670921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Arial Black" panose="020B0A04020102020204" pitchFamily="34" charset="0"/>
              </a:rPr>
              <a:t>TITLE </a:t>
            </a:r>
            <a:endParaRPr lang="en-US" altLang="en-US" sz="2400" dirty="0" smtClean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Company LOGO</a:t>
            </a:r>
            <a:endParaRPr lang="fr-FR" altLang="en-US" sz="1600"/>
          </a:p>
        </p:txBody>
      </p:sp>
      <p:pic>
        <p:nvPicPr>
          <p:cNvPr id="10242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44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4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9250"/>
            <a:ext cx="6946900" cy="103348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相談窓口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93700" y="2534776"/>
            <a:ext cx="835501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福井県　健康福祉センター　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６か所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（福井・坂井・奥越・丹南・二州・若狭）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○福井県　精神保健福祉センター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（総合福祉相談所内）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○各市町　高齢福祉担当課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○各市町　地域包括支援センター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DD7"/>
              </a:clrFrom>
              <a:clrTo>
                <a:srgbClr val="FFFDD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1" y="1054629"/>
            <a:ext cx="6543812" cy="14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5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635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45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738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323447"/>
            <a:ext cx="25336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42900"/>
            <a:ext cx="6946900" cy="10398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家族の会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57981" y="4064485"/>
            <a:ext cx="8572500" cy="22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○（社）認知症の人と家族の会　福井県支部</a:t>
            </a:r>
            <a:endParaRPr lang="ja-JP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91" y="5079653"/>
            <a:ext cx="3334459" cy="17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342900" y="1670921"/>
            <a:ext cx="8572500" cy="74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在宅介護者の会（家族の会）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285221"/>
              </p:ext>
            </p:extLst>
          </p:nvPr>
        </p:nvGraphicFramePr>
        <p:xfrm>
          <a:off x="514350" y="2413000"/>
          <a:ext cx="8401050" cy="11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名称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所在地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電話番号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  <a:tr h="52298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※※※</a:t>
                      </a:r>
                      <a:r>
                        <a:rPr kumimoji="1" lang="ja-JP" altLang="en-US" dirty="0" smtClean="0"/>
                        <a:t>会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福井</a:t>
                      </a:r>
                      <a:r>
                        <a:rPr kumimoji="1" lang="en-US" altLang="ja-JP" dirty="0" smtClean="0"/>
                        <a:t>※※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0776</a:t>
                      </a:r>
                      <a:r>
                        <a:rPr kumimoji="1" lang="ja-JP" altLang="en-US" dirty="0" smtClean="0"/>
                        <a:t>－</a:t>
                      </a:r>
                      <a:r>
                        <a:rPr kumimoji="1" lang="en-US" altLang="ja-JP" dirty="0" smtClean="0"/>
                        <a:t>※※</a:t>
                      </a:r>
                      <a:r>
                        <a:rPr kumimoji="1" lang="ja-JP" altLang="en-US" dirty="0" smtClean="0"/>
                        <a:t>－</a:t>
                      </a:r>
                      <a:r>
                        <a:rPr kumimoji="1" lang="en-US" altLang="ja-JP" dirty="0" smtClean="0"/>
                        <a:t>※※※※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846161" y="4790364"/>
            <a:ext cx="356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所在地　敦賀市天筒町</a:t>
            </a:r>
            <a:r>
              <a:rPr kumimoji="1"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8-55</a:t>
            </a:r>
          </a:p>
          <a:p>
            <a:r>
              <a:rPr kumimoji="1" lang="ja-JP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　話　</a:t>
            </a:r>
            <a:r>
              <a:rPr kumimoji="1"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0770-21-1331</a:t>
            </a:r>
            <a:endParaRPr kumimoji="1" lang="ja-JP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46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10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1" y="3746500"/>
            <a:ext cx="59626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55600"/>
            <a:ext cx="6946900" cy="1044797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医療機関（かかりつけ医）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1400397"/>
            <a:ext cx="8197849" cy="527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2700"/>
            <a:ext cx="100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47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3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1" y="3746500"/>
            <a:ext cx="59626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55600"/>
            <a:ext cx="6946900" cy="10271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医療機関（専門医療機関）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71804"/>
            <a:ext cx="8509000" cy="234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42900" y="1943893"/>
            <a:ext cx="8572500" cy="18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認知症の相談、鑑別診断や救急対応、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保健・医療・福祉サービスに関する情報提供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を行います。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2700"/>
            <a:ext cx="100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48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67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1" y="3746500"/>
            <a:ext cx="59626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7100" y="355600"/>
            <a:ext cx="6946900" cy="1027133"/>
          </a:xfrm>
        </p:spPr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その他の支援制度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70196" y="1739176"/>
            <a:ext cx="8610031" cy="4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成年後見制度</a:t>
            </a: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（家庭裁判所）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現時点で成年後見の必要があれば「法定後見制度」を、将来に備えるのであれば「任意後見制度」を利用。後見人がつくことで、消費者被害を未然に防ぎ、自分の意志に沿って資産を有効に活用できます。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ja-JP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○日常生活自立支援事業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社会福祉協議会と契約を結び、低廉な費用で介護サービスの利用の援助、日常的な金銭管理などのサービスを頼むことができます。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ja-JP" sz="1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○高齢者虐待防止法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市役所または地域包括支援センターに相談窓口が設置されています。</a:t>
            </a:r>
            <a:endParaRPr lang="en-US" altLang="ja-JP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49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67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</a:t>
            </a:r>
            <a:r>
              <a:rPr lang="ja-JP" altLang="en-US" sz="3600" dirty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サポーター</a:t>
            </a:r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キャラバン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1200" y="1670921"/>
            <a:ext cx="81655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認知症サポーターキャラバンとは、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 認知症の人と家族の応援者である認知症サポーターを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 全国で養成し、認知症になっても安心して暮らせるまち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 を、みんなでつくっていくことを目指しています。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654159" y="1793153"/>
            <a:ext cx="114081" cy="2096814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8525" y="3954204"/>
            <a:ext cx="81084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全国キャラバン・メイト連絡協議会では、都道府県、市町村など</a:t>
            </a:r>
            <a:endParaRPr lang="en-US" altLang="ja-JP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自治体や全国規模の企業・団体等と協催で認知症サポーター養成</a:t>
            </a:r>
            <a:endParaRPr lang="en-US" altLang="ja-JP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講座の講師役（キャラバン・メイト）を養成します。</a:t>
            </a:r>
            <a:endParaRPr lang="en-US" altLang="ja-JP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養成されたキャラバン・メイトは、自治体事務局等と協働して</a:t>
            </a:r>
            <a:endParaRPr lang="en-US" altLang="ja-JP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「認知症サポーター養成講座」を開催します。</a:t>
            </a:r>
            <a:endParaRPr lang="ja-JP" alt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5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48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1" y="3746500"/>
            <a:ext cx="59626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B8D879"/>
              </a:clrFrom>
              <a:clrTo>
                <a:srgbClr val="B8D87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92" y="209738"/>
            <a:ext cx="6357937" cy="64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50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20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認知症高齢者の増加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0" y="1664872"/>
            <a:ext cx="91440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８５歳以上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４人に１人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にその症状があるといわれている。</a:t>
            </a:r>
          </a:p>
          <a:p>
            <a:pPr>
              <a:buFontTx/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○今後、認知症高齢者が急速に増加すると予想される。 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Tx/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（全国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歳以上高齢者の認知症有病率の推計）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Tx/>
              <a:buNone/>
            </a:pPr>
            <a:endParaRPr lang="ja-JP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None/>
            </a:pP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None/>
            </a:pP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None/>
            </a:pP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None/>
            </a:pPr>
            <a:r>
              <a:rPr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　</a:t>
            </a:r>
            <a:r>
              <a:rPr lang="en-US" altLang="ja-JP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平成２６年度厚生労働科学研究費補助金事業データ</a:t>
            </a:r>
            <a:endParaRPr lang="en-US" altLang="ja-JP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Tx/>
              <a:buNone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○福井県でも、高齢者の約１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％が認知症の症状を持っている。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3001254"/>
            <a:ext cx="88280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6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89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認知症は社会問題に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575">
            <a:off x="794830" y="1674611"/>
            <a:ext cx="319965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580">
            <a:off x="5076056" y="1700808"/>
            <a:ext cx="3486653" cy="48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624736" cy="35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7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401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認知症とは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341" y="2309428"/>
            <a:ext cx="6165850" cy="4038600"/>
          </a:xfrm>
        </p:spPr>
        <p:txBody>
          <a:bodyPr/>
          <a:lstStyle/>
          <a:p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って何？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認知症の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症状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は？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認知症は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治る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の？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認知症の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予防方法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は？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eaLnBrk="1" hangingPunct="1"/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認知症の方には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どう接したらいいの？</a:t>
            </a:r>
            <a:endParaRPr lang="en-US" altLang="ja-JP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711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003399"/>
                </a:solidFill>
              </a:rPr>
              <a:t>Chapter</a:t>
            </a:r>
            <a:endParaRPr lang="fr-FR" altLang="en-US" sz="1600" dirty="0">
              <a:solidFill>
                <a:srgbClr val="003399"/>
              </a:solidFill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2590800"/>
            <a:ext cx="609600" cy="609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36650" y="2667000"/>
            <a:ext cx="494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>
                <a:solidFill>
                  <a:srgbClr val="4E6EC8"/>
                </a:solidFill>
                <a:latin typeface="Arial Black" panose="020B0A04020102020204" pitchFamily="34" charset="0"/>
              </a:rPr>
              <a:t>２</a:t>
            </a:r>
            <a:endParaRPr lang="fr-FR" altLang="en-US" sz="2400" dirty="0">
              <a:solidFill>
                <a:srgbClr val="4E6EC8"/>
              </a:solidFill>
              <a:latin typeface="Arial Black" panose="020B0A040201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20350" y="1670921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99"/>
                </a:solidFill>
                <a:latin typeface="Arial Black" panose="020B0A04020102020204" pitchFamily="34" charset="0"/>
              </a:rPr>
              <a:t>TITLE </a:t>
            </a:r>
            <a:endParaRPr lang="en-US" altLang="en-US" sz="2400" dirty="0" smtClean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7025" y="5461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/>
              <a:t>Company LOGO</a:t>
            </a:r>
            <a:endParaRPr lang="fr-FR" altLang="en-US" sz="1600"/>
          </a:p>
        </p:txBody>
      </p:sp>
      <p:pic>
        <p:nvPicPr>
          <p:cNvPr id="10242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8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3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 sz="3600" dirty="0" smtClean="0">
                <a:latin typeface="HGS平成明朝体W9" panose="02020A00000000000000" pitchFamily="18" charset="-128"/>
                <a:ea typeface="HGS平成明朝体W9" panose="02020A00000000000000" pitchFamily="18" charset="-128"/>
              </a:rPr>
              <a:t>認知症って何？</a:t>
            </a:r>
            <a:endParaRPr lang="en-US" altLang="en-US" sz="3600" dirty="0" smtClean="0">
              <a:latin typeface="HGS平成明朝体W9" panose="02020A00000000000000" pitchFamily="18" charset="-128"/>
              <a:ea typeface="HGS平成明朝体W9" panose="02020A00000000000000" pitchFamily="18" charset="-128"/>
            </a:endParaRPr>
          </a:p>
        </p:txBody>
      </p:sp>
      <p:pic>
        <p:nvPicPr>
          <p:cNvPr id="9" name="Picture 2" descr="認知症サポーターキャラバ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" y="76957"/>
            <a:ext cx="1803126" cy="159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184348" y="6348028"/>
            <a:ext cx="175499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  <a:latin typeface="+mj-lt"/>
              </a:rPr>
              <a:t>Ninchisho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+mj-lt"/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  <a:latin typeface="+mj-lt"/>
              </a:rPr>
              <a:t>Supporter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660401" y="1402344"/>
            <a:ext cx="8356992" cy="52577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en-US" altLang="ja-JP" dirty="0" smtClean="0">
              <a:latin typeface="+mj-lt"/>
              <a:ea typeface="HG丸ｺﾞｼｯｸM-PRO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★誰もがかかる可能性のある、</a:t>
            </a:r>
            <a:endPara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「脳の病気」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◆さまざまな原因で、脳の細胞が死んでしまったり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働きが悪くなったために様々な障害が起こり、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生活に支障をきたす状態をいいます。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</a:t>
            </a:r>
            <a:r>
              <a:rPr lang="ja-JP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良く言われる「もの忘れ」の症状だけを</a:t>
            </a:r>
            <a:endParaRPr lang="en-US" altLang="ja-JP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認知症という</a:t>
            </a:r>
            <a:r>
              <a:rPr lang="ja-JP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訳ではありません</a:t>
            </a:r>
            <a:r>
              <a:rPr lang="ja-JP" altLang="ja-JP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「呆け」や「痴呆」ではなく、「認知症」という病気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であることの理解を普及しましょう。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CCE6C0"/>
              </a:clrFrom>
              <a:clrTo>
                <a:srgbClr val="CCE6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31" y="1469338"/>
            <a:ext cx="1898846" cy="24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99" y="0"/>
            <a:ext cx="1028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スライド番号プレースホルダー 2"/>
          <p:cNvSpPr txBox="1">
            <a:spLocks noGrp="1"/>
          </p:cNvSpPr>
          <p:nvPr/>
        </p:nvSpPr>
        <p:spPr bwMode="auto">
          <a:xfrm>
            <a:off x="6832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00C0EA-22C3-48D6-9041-0D5A4FA2E058}" type="slidenum">
              <a:rPr lang="ja-JP" altLang="en-US" sz="1600">
                <a:solidFill>
                  <a:srgbClr val="000000"/>
                </a:solidFill>
              </a:rPr>
              <a:pPr algn="r" eaLnBrk="1" hangingPunct="1"/>
              <a:t>9</a:t>
            </a:fld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99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eaLnBrk="1" hangingPunct="1">
          <a:buFont typeface="Wingdings" pitchFamily="2" charset="2"/>
          <a:buNone/>
          <a:defRPr sz="3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1609</Words>
  <Application>Microsoft Office PowerPoint</Application>
  <PresentationFormat>画面に合わせる (4:3)</PresentationFormat>
  <Paragraphs>549</Paragraphs>
  <Slides>50</Slides>
  <Notes>50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Default Design</vt:lpstr>
      <vt:lpstr>認知症サポーター養成講座</vt:lpstr>
      <vt:lpstr>認知症の現状</vt:lpstr>
      <vt:lpstr>認知症施策推進総合戦略 　「新オレンジプラン」</vt:lpstr>
      <vt:lpstr>認知症施策推進総合戦略 　「新オレンジプラン」　７つの柱</vt:lpstr>
      <vt:lpstr>認知症サポーターキャラバン</vt:lpstr>
      <vt:lpstr>認知症高齢者の増加</vt:lpstr>
      <vt:lpstr>認知症は社会問題に</vt:lpstr>
      <vt:lpstr>認知症とは</vt:lpstr>
      <vt:lpstr>認知症って何？</vt:lpstr>
      <vt:lpstr>認知症の種類①</vt:lpstr>
      <vt:lpstr>認知症の種類②</vt:lpstr>
      <vt:lpstr>認知症の症状は？（中核症状）</vt:lpstr>
      <vt:lpstr>認知症の症状は？（周辺症状） 　【行動・心理障害】</vt:lpstr>
      <vt:lpstr>症状のイメージ図</vt:lpstr>
      <vt:lpstr>老化による「もの忘れ」と 　　認知症による「記憶障害」との違い</vt:lpstr>
      <vt:lpstr>認知症は治るの？</vt:lpstr>
      <vt:lpstr>早期治療による進行の違い</vt:lpstr>
      <vt:lpstr>認知症早期発見のめやす</vt:lpstr>
      <vt:lpstr>認知症に対する治療法</vt:lpstr>
      <vt:lpstr>認知症の予防法（基本編）</vt:lpstr>
      <vt:lpstr>認知症予防１０か条　</vt:lpstr>
      <vt:lpstr>認知症の方には 　　どう接したらいいの？</vt:lpstr>
      <vt:lpstr>認知症の方への対応の心得 　　　　【３つのない】</vt:lpstr>
      <vt:lpstr>具体的な対応「７つのポイント」</vt:lpstr>
      <vt:lpstr>認知症の人は 「何もできない」わけではない！！</vt:lpstr>
      <vt:lpstr>事例を通して考える</vt:lpstr>
      <vt:lpstr>事例を通して、認知症を考える</vt:lpstr>
      <vt:lpstr>事例を通して、認知症を考える</vt:lpstr>
      <vt:lpstr>事例を通して、認知症を考える</vt:lpstr>
      <vt:lpstr>事例を通して、認知症を考える</vt:lpstr>
      <vt:lpstr>事例を通して、認知症を考える</vt:lpstr>
      <vt:lpstr>事例を通して、認知症を考える</vt:lpstr>
      <vt:lpstr>認知症サポーター</vt:lpstr>
      <vt:lpstr>認知症サポーターになろう！</vt:lpstr>
      <vt:lpstr>どんなことをするの？</vt:lpstr>
      <vt:lpstr>どんなことをするの？②</vt:lpstr>
      <vt:lpstr>家族の気持ちを理解する（1/4）</vt:lpstr>
      <vt:lpstr>家族の気持ちを理解する（2/4）</vt:lpstr>
      <vt:lpstr>家族の気持ちを理解する（3/4）</vt:lpstr>
      <vt:lpstr>家族の気持ちを理解する（4/4）</vt:lpstr>
      <vt:lpstr>家族の気持ちを理解する</vt:lpstr>
      <vt:lpstr>知っておきたい様々なサービス</vt:lpstr>
      <vt:lpstr>知っておきたい様々なサービス</vt:lpstr>
      <vt:lpstr>認知症の相談窓口</vt:lpstr>
      <vt:lpstr>相談窓口</vt:lpstr>
      <vt:lpstr>家族の会</vt:lpstr>
      <vt:lpstr>医療機関（かかりつけ医）</vt:lpstr>
      <vt:lpstr>医療機関（専門医療機関）</vt:lpstr>
      <vt:lpstr>その他の支援制度</vt:lpstr>
      <vt:lpstr>スライド 50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Bubbles Template</dc:title>
  <dc:creator>Presentation Magazine</dc:creator>
  <cp:lastModifiedBy>150452</cp:lastModifiedBy>
  <cp:revision>156</cp:revision>
  <dcterms:created xsi:type="dcterms:W3CDTF">2005-02-28T14:06:28Z</dcterms:created>
  <dcterms:modified xsi:type="dcterms:W3CDTF">2016-10-04T00:11:19Z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